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4"/>
  </p:sldMasterIdLst>
  <p:notesMasterIdLst>
    <p:notesMasterId r:id="rId20"/>
  </p:notesMasterIdLst>
  <p:handoutMasterIdLst>
    <p:handoutMasterId r:id="rId21"/>
  </p:handoutMasterIdLst>
  <p:sldIdLst>
    <p:sldId id="318" r:id="rId5"/>
    <p:sldId id="350" r:id="rId6"/>
    <p:sldId id="352" r:id="rId7"/>
    <p:sldId id="354" r:id="rId8"/>
    <p:sldId id="353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49" r:id="rId19"/>
  </p:sldIdLst>
  <p:sldSz cx="12192000" cy="6858000"/>
  <p:notesSz cx="6858000" cy="9144000"/>
  <p:embeddedFontLs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Noto Sans Black" panose="020B060402020202020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040"/>
    <a:srgbClr val="FFFFFF"/>
    <a:srgbClr val="C7DB5C"/>
    <a:srgbClr val="575756"/>
    <a:srgbClr val="BFC0BF"/>
    <a:srgbClr val="4D4D4C"/>
    <a:srgbClr val="275151"/>
    <a:srgbClr val="C1D600"/>
    <a:srgbClr val="C4D600"/>
    <a:srgbClr val="C4D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4719"/>
  </p:normalViewPr>
  <p:slideViewPr>
    <p:cSldViewPr snapToGrid="0">
      <p:cViewPr varScale="1">
        <p:scale>
          <a:sx n="81" d="100"/>
          <a:sy n="81" d="100"/>
        </p:scale>
        <p:origin x="68" y="7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8731AB-567D-DA63-5160-AD661A8F9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F3DA2-0C26-AD3E-4ED1-06E2A15E2C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CEC6B-C7C4-D146-911B-3D7FE9C43B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72E66-CC69-6B56-84A0-009E118909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16099-FB67-A790-C7F9-39FD621A32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CFAE9-8F54-3147-847D-0AA8EF61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06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6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5FC19A-014E-9F83-879F-7B3E0AC75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445" t="8213" r="7263" b="8211"/>
          <a:stretch/>
        </p:blipFill>
        <p:spPr>
          <a:xfrm>
            <a:off x="4276494" y="0"/>
            <a:ext cx="7915506" cy="6858000"/>
          </a:xfrm>
          <a:prstGeom prst="rect">
            <a:avLst/>
          </a:prstGeom>
        </p:spPr>
      </p:pic>
      <p:pic>
        <p:nvPicPr>
          <p:cNvPr id="3" name="Picture 2" descr="A black and white background&#10;&#10;Description automatically generated">
            <a:extLst>
              <a:ext uri="{FF2B5EF4-FFF2-40B4-BE49-F238E27FC236}">
                <a16:creationId xmlns:a16="http://schemas.microsoft.com/office/drawing/2014/main" id="{4F1BFFEB-CC98-F41B-EF30-E529753581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565900" cy="6858000"/>
          </a:xfrm>
          <a:prstGeom prst="rect">
            <a:avLst/>
          </a:prstGeom>
        </p:spPr>
      </p:pic>
      <p:pic>
        <p:nvPicPr>
          <p:cNvPr id="6" name="Picture 5" descr="A black background with a green border&#10;&#10;Description automatically generated">
            <a:extLst>
              <a:ext uri="{FF2B5EF4-FFF2-40B4-BE49-F238E27FC236}">
                <a16:creationId xmlns:a16="http://schemas.microsoft.com/office/drawing/2014/main" id="{3F5A1244-4F5A-896F-AE9B-ADC16E38B3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b="68571"/>
          <a:stretch/>
        </p:blipFill>
        <p:spPr>
          <a:xfrm>
            <a:off x="9277350" y="0"/>
            <a:ext cx="2914650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0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t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earing a blue lanyard&#10;&#10;Description automatically generated">
            <a:extLst>
              <a:ext uri="{FF2B5EF4-FFF2-40B4-BE49-F238E27FC236}">
                <a16:creationId xmlns:a16="http://schemas.microsoft.com/office/drawing/2014/main" id="{B6BF1B3D-4ADB-0649-D0F1-504BB6A8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3428999"/>
          </a:xfrm>
          <a:prstGeom prst="rect">
            <a:avLst/>
          </a:prstGeom>
        </p:spPr>
      </p:pic>
      <p:pic>
        <p:nvPicPr>
          <p:cNvPr id="3" name="Picture 2" descr="A black and yellow object&#10;&#10;Description automatically generated">
            <a:extLst>
              <a:ext uri="{FF2B5EF4-FFF2-40B4-BE49-F238E27FC236}">
                <a16:creationId xmlns:a16="http://schemas.microsoft.com/office/drawing/2014/main" id="{2AEDDA4F-2B88-9C8E-74A4-585A7FE0FF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l="75000" b="73016"/>
          <a:stretch/>
        </p:blipFill>
        <p:spPr>
          <a:xfrm>
            <a:off x="9144000" y="0"/>
            <a:ext cx="3048000" cy="1850571"/>
          </a:xfrm>
          <a:prstGeom prst="rect">
            <a:avLst/>
          </a:prstGeom>
        </p:spPr>
      </p:pic>
      <p:pic>
        <p:nvPicPr>
          <p:cNvPr id="10" name="Picture 9" descr="A black and white background&#10;&#10;Description automatically generated">
            <a:extLst>
              <a:ext uri="{FF2B5EF4-FFF2-40B4-BE49-F238E27FC236}">
                <a16:creationId xmlns:a16="http://schemas.microsoft.com/office/drawing/2014/main" id="{A5749DCE-2003-AF07-AD3F-23C08C0557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139951"/>
            <a:ext cx="12192000" cy="47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0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width image t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screen with white text&#10;&#10;Description automatically generated">
            <a:extLst>
              <a:ext uri="{FF2B5EF4-FFF2-40B4-BE49-F238E27FC236}">
                <a16:creationId xmlns:a16="http://schemas.microsoft.com/office/drawing/2014/main" id="{60DC2728-64EF-1FCA-0878-6DAAB34E9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width image t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creen with a green background&#10;&#10;Description automatically generated">
            <a:extLst>
              <a:ext uri="{FF2B5EF4-FFF2-40B4-BE49-F238E27FC236}">
                <a16:creationId xmlns:a16="http://schemas.microsoft.com/office/drawing/2014/main" id="{96893149-DA99-E597-EE40-EEAC221A6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83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In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7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Background In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4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en Background In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standar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28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rnal standar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200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ement of Count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circular design with people and hand prints&#10;&#10;Description automatically generated">
            <a:extLst>
              <a:ext uri="{FF2B5EF4-FFF2-40B4-BE49-F238E27FC236}">
                <a16:creationId xmlns:a16="http://schemas.microsoft.com/office/drawing/2014/main" id="{3B93B06F-EF3E-0BE3-C338-FEAFC721A9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05916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9E50C6-0284-8E2D-F564-EE282C954A3B}"/>
              </a:ext>
            </a:extLst>
          </p:cNvPr>
          <p:cNvSpPr txBox="1"/>
          <p:nvPr userDrawn="1"/>
        </p:nvSpPr>
        <p:spPr>
          <a:xfrm>
            <a:off x="7322255" y="6673334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i="0" dirty="0">
                <a:solidFill>
                  <a:srgbClr val="4D4D4C"/>
                </a:solidFill>
                <a:effectLst/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rPr>
              <a:t>CRICOS: 00219C | TEQSA: PRV12073 | RTO: 40939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9D872-64CC-BD55-3B41-5E090A9009B5}"/>
              </a:ext>
            </a:extLst>
          </p:cNvPr>
          <p:cNvSpPr txBox="1"/>
          <p:nvPr userDrawn="1"/>
        </p:nvSpPr>
        <p:spPr>
          <a:xfrm>
            <a:off x="7322255" y="5933367"/>
            <a:ext cx="195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b="1" dirty="0">
                <a:solidFill>
                  <a:srgbClr val="575756"/>
                </a:solidFill>
                <a:effectLst/>
                <a:latin typeface="Noto Sans Black" panose="020B0502040504020204" pitchFamily="34" charset="0"/>
              </a:rPr>
              <a:t>Chasing Dreams</a:t>
            </a:r>
            <a:endParaRPr lang="en-AU" sz="800" dirty="0">
              <a:solidFill>
                <a:srgbClr val="575756"/>
              </a:solidFill>
              <a:effectLst/>
              <a:latin typeface="Noto Sans Black" panose="020B0502040504020204" pitchFamily="34" charset="0"/>
            </a:endParaRPr>
          </a:p>
          <a:p>
            <a:r>
              <a:rPr lang="en-AU" sz="800" dirty="0">
                <a:solidFill>
                  <a:srgbClr val="575756"/>
                </a:solidFill>
                <a:effectLst/>
                <a:latin typeface="Noto Sans Light" panose="020B0502040504020204" pitchFamily="34" charset="0"/>
              </a:rPr>
              <a:t>CQU’s Indigenous Artwork</a:t>
            </a:r>
            <a:br>
              <a:rPr lang="en-AU" sz="800" dirty="0">
                <a:solidFill>
                  <a:srgbClr val="575756"/>
                </a:solidFill>
                <a:effectLst/>
                <a:latin typeface="Noto Sans Light" panose="020B0502040504020204" pitchFamily="34" charset="0"/>
              </a:rPr>
            </a:br>
            <a:r>
              <a:rPr lang="en-AU" sz="800" dirty="0">
                <a:solidFill>
                  <a:srgbClr val="575756"/>
                </a:solidFill>
                <a:effectLst/>
                <a:latin typeface="Noto Sans Light" panose="020B0502040504020204" pitchFamily="34" charset="0"/>
              </a:rPr>
              <a:t>by Coolamon Creative</a:t>
            </a:r>
          </a:p>
        </p:txBody>
      </p:sp>
    </p:spTree>
    <p:extLst>
      <p:ext uri="{BB962C8B-B14F-4D97-AF65-F5344CB8AC3E}">
        <p14:creationId xmlns:p14="http://schemas.microsoft.com/office/powerpoint/2010/main" val="170371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Image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A5D4E18D-B410-E157-3562-EA9767759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950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B83244-D3BF-04E1-6AC0-FAE4BA853A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5970" r="30967" b="9209"/>
          <a:stretch/>
        </p:blipFill>
        <p:spPr>
          <a:xfrm>
            <a:off x="6436043" y="0"/>
            <a:ext cx="5755957" cy="6858000"/>
          </a:xfrm>
          <a:prstGeom prst="rect">
            <a:avLst/>
          </a:prstGeom>
        </p:spPr>
      </p:pic>
      <p:pic>
        <p:nvPicPr>
          <p:cNvPr id="4" name="Picture 3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0115DA-39A2-DDB2-6CFC-CA576A05B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470901" cy="6858000"/>
          </a:xfrm>
          <a:prstGeom prst="rect">
            <a:avLst/>
          </a:prstGeom>
        </p:spPr>
      </p:pic>
      <p:pic>
        <p:nvPicPr>
          <p:cNvPr id="9" name="Picture 8" descr="A black screen with a blue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FA02000D-98FC-17B9-691C-959B371C8A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b="68254"/>
          <a:stretch/>
        </p:blipFill>
        <p:spPr>
          <a:xfrm>
            <a:off x="9544050" y="0"/>
            <a:ext cx="2647950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8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4785F-DF0D-4926-8E45-65FA3CA0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996E8-625E-4FA8-A3D2-E5D76CD24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1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2" r:id="rId2"/>
    <p:sldLayoutId id="2147483745" r:id="rId3"/>
    <p:sldLayoutId id="2147483746" r:id="rId4"/>
    <p:sldLayoutId id="2147483730" r:id="rId5"/>
    <p:sldLayoutId id="2147483749" r:id="rId6"/>
    <p:sldLayoutId id="2147483744" r:id="rId7"/>
    <p:sldLayoutId id="2147483747" r:id="rId8"/>
    <p:sldLayoutId id="2147483739" r:id="rId9"/>
    <p:sldLayoutId id="2147483751" r:id="rId10"/>
    <p:sldLayoutId id="2147483737" r:id="rId11"/>
    <p:sldLayoutId id="2147483756" r:id="rId12"/>
    <p:sldLayoutId id="214748376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7515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275151"/>
          </a:solidFill>
          <a:latin typeface="Noto Sans ExtraBold" panose="020B0502040504020204" pitchFamily="34" charset="0"/>
          <a:ea typeface="Noto Sans ExtraBold" panose="020B0502040504020204" pitchFamily="34" charset="0"/>
          <a:cs typeface="Noto Sans ExtraBold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27515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275151"/>
          </a:solidFill>
          <a:latin typeface="Noto Sans ExtraBold" panose="020B0502040504020204" pitchFamily="34" charset="0"/>
          <a:ea typeface="Noto Sans ExtraBold" panose="020B0502040504020204" pitchFamily="34" charset="0"/>
          <a:cs typeface="Noto Sans ExtraBold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275151"/>
          </a:solidFill>
          <a:latin typeface="Noto Sans ExtraBold" panose="020B0502040504020204" pitchFamily="34" charset="0"/>
          <a:ea typeface="Noto Sans ExtraBold" panose="020B0502040504020204" pitchFamily="34" charset="0"/>
          <a:cs typeface="Noto Sans ExtraBold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275151"/>
          </a:solidFill>
          <a:latin typeface="Noto Sans SemiBold" panose="020B0502040504020204" pitchFamily="34" charset="0"/>
          <a:ea typeface="Noto Sans SemiBold" panose="020B0502040504020204" pitchFamily="34" charset="0"/>
          <a:cs typeface="Noto Sans SemiBold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cqu.edu.au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;p8">
            <a:extLst>
              <a:ext uri="{FF2B5EF4-FFF2-40B4-BE49-F238E27FC236}">
                <a16:creationId xmlns:a16="http://schemas.microsoft.com/office/drawing/2014/main" id="{7C332977-69AD-082A-F97F-08E4887E4804}"/>
              </a:ext>
            </a:extLst>
          </p:cNvPr>
          <p:cNvSpPr txBox="1"/>
          <p:nvPr/>
        </p:nvSpPr>
        <p:spPr>
          <a:xfrm>
            <a:off x="824573" y="1678983"/>
            <a:ext cx="750932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ts val="4800"/>
              </a:lnSpc>
            </a:pPr>
            <a:r>
              <a:rPr lang="en-AU" sz="4800" b="1" dirty="0">
                <a:solidFill>
                  <a:srgbClr val="C7DB5C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South Australian attitudes, beliefs, and behaviours to sports betting 2021-2025</a:t>
            </a:r>
            <a:endParaRPr lang="en-AU" b="1" dirty="0">
              <a:solidFill>
                <a:srgbClr val="C7DB5C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3" name="Google Shape;31;p8">
            <a:extLst>
              <a:ext uri="{FF2B5EF4-FFF2-40B4-BE49-F238E27FC236}">
                <a16:creationId xmlns:a16="http://schemas.microsoft.com/office/drawing/2014/main" id="{DA422AF7-8107-0795-8959-01076C005A2D}"/>
              </a:ext>
            </a:extLst>
          </p:cNvPr>
          <p:cNvSpPr txBox="1"/>
          <p:nvPr/>
        </p:nvSpPr>
        <p:spPr>
          <a:xfrm>
            <a:off x="824573" y="4459616"/>
            <a:ext cx="7509325" cy="8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ts val="2800"/>
              </a:lnSpc>
            </a:pPr>
            <a:r>
              <a:rPr lang="en-AU" b="1" spc="-50" dirty="0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  <a:sym typeface="Montserrat"/>
              </a:rPr>
              <a:t>Matthew Browne, Brenton Williams, Alex M T Russell, Nerilee Hing, Cassandra K. Dittman, Matthew J. Rockloff</a:t>
            </a:r>
            <a:endParaRPr b="1" spc="-50" dirty="0">
              <a:solidFill>
                <a:schemeClr val="bg1"/>
              </a:solidFill>
              <a:latin typeface="Noto Sans ExtraBold" panose="020B0502040504020204" pitchFamily="34" charset="0"/>
              <a:ea typeface="Noto Sans ExtraBold" panose="020B0502040504020204" pitchFamily="34" charset="0"/>
              <a:cs typeface="Noto Sans ExtraBold" panose="020B0502040504020204" pitchFamily="34" charset="0"/>
              <a:sym typeface="Montserrat"/>
            </a:endParaRPr>
          </a:p>
        </p:txBody>
      </p:sp>
      <p:sp>
        <p:nvSpPr>
          <p:cNvPr id="4" name="Google Shape;31;p8">
            <a:extLst>
              <a:ext uri="{FF2B5EF4-FFF2-40B4-BE49-F238E27FC236}">
                <a16:creationId xmlns:a16="http://schemas.microsoft.com/office/drawing/2014/main" id="{C80D4BD7-F545-EF15-6B7A-4D5028278960}"/>
              </a:ext>
            </a:extLst>
          </p:cNvPr>
          <p:cNvSpPr txBox="1"/>
          <p:nvPr/>
        </p:nvSpPr>
        <p:spPr>
          <a:xfrm>
            <a:off x="632564" y="6195229"/>
            <a:ext cx="556676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Montserrat"/>
              </a:rPr>
              <a:t>July 2025</a:t>
            </a:r>
            <a:endParaRPr sz="1000" dirty="0">
              <a:solidFill>
                <a:schemeClr val="bg1"/>
              </a:solidFill>
              <a:latin typeface="Noto Sans Light" panose="020B0502040504020204" pitchFamily="34" charset="0"/>
              <a:ea typeface="Noto Sans Light" panose="020B0502040504020204" pitchFamily="34" charset="0"/>
              <a:cs typeface="Noto Sans Light" panose="020B0502040504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04652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BEBC2-E44D-18B1-79E3-8594667E2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325F3E19-361C-FE38-307C-EFA7B3185304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Campaign Recall: Competitive Performance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11DFC-931D-A97A-E83A-CB0BEAA35BC3}"/>
              </a:ext>
            </a:extLst>
          </p:cNvPr>
          <p:cNvSpPr txBox="1"/>
          <p:nvPr/>
        </p:nvSpPr>
        <p:spPr>
          <a:xfrm>
            <a:off x="781859" y="1367948"/>
            <a:ext cx="10380127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SA anti-gambling campaigns holding their own: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"Here for the Game" recall: 15.9% (when measured against other campaigns)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"Spoil Sport" recall: 40% (among those aware of any campaign)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Combined SA campaign awareness: 34.3% (2025)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Gambling promotion campaigns recalled at similar levels: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Real gambling ads: 5.8% - 20.0%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SA anti-gambling campaigns performing comparably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Context: Some baseline "noise“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Fake/distractor campaigns recalled at 7.2% - 17.9%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Key finding: </a:t>
            </a: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Public health messaging cutting through despite commercial advertising budgets</a:t>
            </a:r>
          </a:p>
        </p:txBody>
      </p:sp>
    </p:spTree>
    <p:extLst>
      <p:ext uri="{BB962C8B-B14F-4D97-AF65-F5344CB8AC3E}">
        <p14:creationId xmlns:p14="http://schemas.microsoft.com/office/powerpoint/2010/main" val="382092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B5B64-D171-B5BF-981C-CD8CD7B1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F37DB754-9FAF-93C6-C0DC-29322CA1EB5B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More Conversations About Gambling Risks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565D4-6081-9FE0-55A0-FA3BAA83C75B}"/>
              </a:ext>
            </a:extLst>
          </p:cNvPr>
          <p:cNvSpPr txBox="1"/>
          <p:nvPr/>
        </p:nvSpPr>
        <p:spPr>
          <a:xfrm>
            <a:off x="781859" y="1367947"/>
            <a:ext cx="5823893" cy="357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Frequency of risk conversations increased (p &lt; .001)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Talking to adults about sports betting risks – up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Talking to children about risks – up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Exposure to safe betting messaging – up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Caregivers taking more protective actions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"Take care not to let them overhear betting talk" - increased (p &lt; .05)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Interpretation: </a:t>
            </a: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Campaign messaging translating into protective behaviours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C71C8-4740-25BD-3FED-3DC43D0D1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36" y="1284889"/>
            <a:ext cx="4403101" cy="5324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35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D19C8-41E8-C2D5-A4BA-D1E18DEEC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A13B2167-0E4F-77DA-5CDA-A4CF99D4A91A}"/>
              </a:ext>
            </a:extLst>
          </p:cNvPr>
          <p:cNvSpPr txBox="1"/>
          <p:nvPr/>
        </p:nvSpPr>
        <p:spPr>
          <a:xfrm>
            <a:off x="790048" y="707330"/>
            <a:ext cx="910364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Time Effects Remain After Controlling for Covariates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805B4-C065-9131-C719-A5DAAA5F471B}"/>
              </a:ext>
            </a:extLst>
          </p:cNvPr>
          <p:cNvSpPr txBox="1"/>
          <p:nvPr/>
        </p:nvSpPr>
        <p:spPr>
          <a:xfrm>
            <a:off x="1057756" y="1746319"/>
            <a:ext cx="9552438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Normalisation decreased significantly </a:t>
            </a:r>
            <a:r>
              <a:rPr lang="en-AU" sz="2400" dirty="0">
                <a:solidFill>
                  <a:srgbClr val="575756"/>
                </a:solidFill>
                <a:latin typeface="Noto Sans Light" panose="020B0502040504020204" pitchFamily="34" charset="0"/>
              </a:rPr>
              <a:t>(β = -1.151, p &lt; .05)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575756"/>
                </a:solidFill>
                <a:latin typeface="Noto Sans Light" panose="020B0502040504020204" pitchFamily="34" charset="0"/>
              </a:rPr>
              <a:t>Effect holds even controlling for demographics and gambling behaviour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Negative attitudes toward sports betting increased </a:t>
            </a:r>
            <a:r>
              <a:rPr lang="en-AU" sz="2400" dirty="0">
                <a:solidFill>
                  <a:srgbClr val="575756"/>
                </a:solidFill>
                <a:latin typeface="Noto Sans Light" panose="020B0502040504020204" pitchFamily="34" charset="0"/>
              </a:rPr>
              <a:t>(β = .294, p &lt; .05)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Negative opinions about advertising increased </a:t>
            </a:r>
            <a:r>
              <a:rPr lang="en-AU" sz="2400" dirty="0">
                <a:solidFill>
                  <a:srgbClr val="575756"/>
                </a:solidFill>
                <a:latin typeface="Noto Sans Light" panose="020B0502040504020204" pitchFamily="34" charset="0"/>
              </a:rPr>
              <a:t>(β = .266, p &lt; .05)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Irrational cognitions increased </a:t>
            </a:r>
            <a:r>
              <a:rPr lang="en-AU" sz="2400" dirty="0">
                <a:solidFill>
                  <a:srgbClr val="575756"/>
                </a:solidFill>
                <a:latin typeface="Noto Sans Light" panose="020B0502040504020204" pitchFamily="34" charset="0"/>
              </a:rPr>
              <a:t>(β = .432, p &lt; .05)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Key point: </a:t>
            </a:r>
            <a:r>
              <a:rPr lang="en-AU" sz="2400" dirty="0">
                <a:solidFill>
                  <a:srgbClr val="575756"/>
                </a:solidFill>
                <a:latin typeface="Noto Sans Light" panose="020B0502040504020204" pitchFamily="34" charset="0"/>
              </a:rPr>
              <a:t>These shifts aren't just due to sample composition changes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575756"/>
                </a:solidFill>
                <a:latin typeface="Noto Sans Light" panose="020B0502040504020204" pitchFamily="34" charset="0"/>
              </a:rPr>
              <a:t>Real attitude changes occurring over time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323063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0CF90-89BD-0BE9-AF2B-EBC03D3D6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9EC40E0C-F41B-EDB5-1E09-32796E223B04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What Does It All Mean?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8184C-D4EC-A3DC-32B5-F64D8F37B942}"/>
              </a:ext>
            </a:extLst>
          </p:cNvPr>
          <p:cNvSpPr txBox="1"/>
          <p:nvPr/>
        </p:nvSpPr>
        <p:spPr>
          <a:xfrm>
            <a:off x="1199646" y="1186643"/>
            <a:ext cx="9552438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Mixed picture: Participation ↑ but community acceptance ↓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More people betting and spending more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But sports betting seen as less normal/acceptable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Campaigns are driving self-reflection and discussion, but not yet peer intervention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Community-level attitudes improving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Self-reflection increasing, but not peer intervention yet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Family context more resistant than community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Family normalisation increasing despite community trends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Concerning trends in harm: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Problem gambling rising (18.1% → 22.5%)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Irrational beliefs increasing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Higher expenditure levels</a:t>
            </a:r>
          </a:p>
        </p:txBody>
      </p:sp>
    </p:spTree>
    <p:extLst>
      <p:ext uri="{BB962C8B-B14F-4D97-AF65-F5344CB8AC3E}">
        <p14:creationId xmlns:p14="http://schemas.microsoft.com/office/powerpoint/2010/main" val="2949679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4760D-42F3-1A2A-CF03-2BC3B9819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FEEAE163-CE8F-E87A-4F65-AB2BF99EDB33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Implications for Policy and Practice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BA25F-E217-D3FC-F2AA-EA1973581CAF}"/>
              </a:ext>
            </a:extLst>
          </p:cNvPr>
          <p:cNvSpPr txBox="1"/>
          <p:nvPr/>
        </p:nvSpPr>
        <p:spPr>
          <a:xfrm>
            <a:off x="1199646" y="1210291"/>
            <a:ext cx="9552438" cy="560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Community-level messaging is working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Measurable impact from "Here for the Game" / "Spoil Sport" campaigns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Need targeted strategies for family contexts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Family normalisation moving opposite direction to community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Develop messaging specifically for family settings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Address rising harm indicators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Problem gambling and expenditure increasing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Irrational beliefs growing - need cognitive intervention approaches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Build on campaign engagement momentum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Consider strategies to bridge attitude-behaviour gap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Long-term monitoring essential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Three waves show complex, non-linear changes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Continued measurement critical to track impact</a:t>
            </a:r>
          </a:p>
        </p:txBody>
      </p:sp>
    </p:spTree>
    <p:extLst>
      <p:ext uri="{BB962C8B-B14F-4D97-AF65-F5344CB8AC3E}">
        <p14:creationId xmlns:p14="http://schemas.microsoft.com/office/powerpoint/2010/main" val="106481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;p9">
            <a:extLst>
              <a:ext uri="{FF2B5EF4-FFF2-40B4-BE49-F238E27FC236}">
                <a16:creationId xmlns:a16="http://schemas.microsoft.com/office/drawing/2014/main" id="{33F3A414-15EC-3914-DC49-BE77F0AF60B0}"/>
              </a:ext>
            </a:extLst>
          </p:cNvPr>
          <p:cNvSpPr txBox="1"/>
          <p:nvPr/>
        </p:nvSpPr>
        <p:spPr>
          <a:xfrm>
            <a:off x="1527065" y="2440925"/>
            <a:ext cx="5628600" cy="242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1500"/>
              </a:lnSpc>
              <a:spcAft>
                <a:spcPts val="1200"/>
              </a:spcAft>
            </a:pPr>
            <a:r>
              <a:rPr lang="en-AU" sz="3200" b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Thanks for your time</a:t>
            </a:r>
          </a:p>
          <a:p>
            <a:pPr>
              <a:lnSpc>
                <a:spcPts val="1500"/>
              </a:lnSpc>
              <a:spcAft>
                <a:spcPts val="1200"/>
              </a:spcAft>
            </a:pPr>
            <a:endParaRPr lang="en-AU" sz="13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ts val="1500"/>
              </a:lnSpc>
              <a:spcAft>
                <a:spcPts val="1200"/>
              </a:spcAft>
            </a:pPr>
            <a:endParaRPr lang="en-AU" sz="1300" b="1" dirty="0"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>
              <a:lnSpc>
                <a:spcPts val="1500"/>
              </a:lnSpc>
              <a:spcAft>
                <a:spcPts val="1200"/>
              </a:spcAft>
            </a:pPr>
            <a:r>
              <a:rPr lang="en-A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Dr Matthew Browne</a:t>
            </a:r>
          </a:p>
          <a:p>
            <a:pPr>
              <a:lnSpc>
                <a:spcPts val="1500"/>
              </a:lnSpc>
              <a:spcAft>
                <a:spcPts val="1200"/>
              </a:spcAft>
            </a:pPr>
            <a:r>
              <a:rPr lang="en-A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Professor, CQU EGRL</a:t>
            </a:r>
          </a:p>
          <a:p>
            <a:pPr>
              <a:lnSpc>
                <a:spcPts val="1500"/>
              </a:lnSpc>
              <a:spcAft>
                <a:spcPts val="1200"/>
              </a:spcAft>
            </a:pPr>
            <a:r>
              <a:rPr lang="en-A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m.browne@cqu.edu.au</a:t>
            </a:r>
          </a:p>
          <a:p>
            <a:pPr>
              <a:lnSpc>
                <a:spcPts val="1500"/>
              </a:lnSpc>
              <a:spcAft>
                <a:spcPts val="1200"/>
              </a:spcAft>
            </a:pPr>
            <a:endParaRPr lang="en-AU" sz="1200" dirty="0">
              <a:solidFill>
                <a:schemeClr val="bg1"/>
              </a:solidFill>
              <a:effectLst/>
              <a:latin typeface="Noto Sans Light" panose="020B0502040504020204" pitchFamily="34" charset="0"/>
            </a:endParaRPr>
          </a:p>
        </p:txBody>
      </p:sp>
      <p:sp>
        <p:nvSpPr>
          <p:cNvPr id="5" name="Google Shape;49;p9">
            <a:hlinkClick r:id="rId2"/>
            <a:extLst>
              <a:ext uri="{FF2B5EF4-FFF2-40B4-BE49-F238E27FC236}">
                <a16:creationId xmlns:a16="http://schemas.microsoft.com/office/drawing/2014/main" id="{9FEB8A26-3849-CC62-D1FD-19659B785D48}"/>
              </a:ext>
            </a:extLst>
          </p:cNvPr>
          <p:cNvSpPr txBox="1"/>
          <p:nvPr/>
        </p:nvSpPr>
        <p:spPr>
          <a:xfrm>
            <a:off x="510190" y="6182203"/>
            <a:ext cx="5628600" cy="29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1500"/>
              </a:lnSpc>
              <a:spcAft>
                <a:spcPts val="800"/>
              </a:spcAft>
            </a:pPr>
            <a:r>
              <a:rPr lang="en-AU" sz="1300" dirty="0">
                <a:solidFill>
                  <a:schemeClr val="bg1"/>
                </a:solidFill>
                <a:effectLst/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cqu.edu.au</a:t>
            </a:r>
            <a:endParaRPr lang="en-AU" sz="1300" dirty="0">
              <a:solidFill>
                <a:schemeClr val="bg1"/>
              </a:solidFill>
              <a:effectLst/>
              <a:latin typeface="Noto Sans Light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7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85C22-D614-545A-18AB-912D865C9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32B731D9-EA5B-F12B-216E-561C92D82D45}"/>
              </a:ext>
            </a:extLst>
          </p:cNvPr>
          <p:cNvSpPr txBox="1"/>
          <p:nvPr/>
        </p:nvSpPr>
        <p:spPr>
          <a:xfrm>
            <a:off x="790047" y="707330"/>
            <a:ext cx="799046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0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Key Findings at a Glance</a:t>
            </a:r>
            <a:endParaRPr sz="40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66F2B-C19F-0A68-94AD-A138D71BBC7A}"/>
              </a:ext>
            </a:extLst>
          </p:cNvPr>
          <p:cNvSpPr txBox="1"/>
          <p:nvPr/>
        </p:nvSpPr>
        <p:spPr>
          <a:xfrm>
            <a:off x="790047" y="1487213"/>
            <a:ext cx="9338898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Sports betting participation increased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41.0% (2023) → 44.2% (2025)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Problem gambling rose among gamblers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18.1% (2023) → 22.5% (2025)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Irrational beliefs about betting increased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"My skill helps me win" beliefs up consistently across all waves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Community normalisation decreased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Despite increased participation, betting seen as less normal/acceptable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Campaign awareness remained stable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~31-34% recall "Here for the Game" or "Spoil Sport“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The paradox: </a:t>
            </a: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More people betting, but less social acceptance</a:t>
            </a:r>
          </a:p>
        </p:txBody>
      </p:sp>
    </p:spTree>
    <p:extLst>
      <p:ext uri="{BB962C8B-B14F-4D97-AF65-F5344CB8AC3E}">
        <p14:creationId xmlns:p14="http://schemas.microsoft.com/office/powerpoint/2010/main" val="417537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939F4-6287-3692-F1E7-3A80A7256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CD6AA0AE-54AF-BBD4-6863-0E814A32C0F2}"/>
              </a:ext>
            </a:extLst>
          </p:cNvPr>
          <p:cNvSpPr txBox="1"/>
          <p:nvPr/>
        </p:nvSpPr>
        <p:spPr>
          <a:xfrm>
            <a:off x="790047" y="707330"/>
            <a:ext cx="995557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0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Rising Participation and Expenditure</a:t>
            </a:r>
            <a:endParaRPr sz="40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3BF1B9-B51F-D467-F2D3-31B070EFFC80}"/>
              </a:ext>
            </a:extLst>
          </p:cNvPr>
          <p:cNvSpPr txBox="1"/>
          <p:nvPr/>
        </p:nvSpPr>
        <p:spPr>
          <a:xfrm>
            <a:off x="790047" y="1487212"/>
            <a:ext cx="5434688" cy="466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Spending shifted toward higher categories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Low spending (&lt;$50/month): 44.0% (2021) → 29.0% (2025)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Moderate spending ($200-999/month): 18.6% (2021) → 27.1% (2025)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High spending (&gt;$1000/month): 4.2% (2021) → 7.5% (2025)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In-play (live) betting increased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25.1% (2021) → 31.8% (2023 &amp; 2025)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Sports betting frequency increased significantly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575756"/>
                </a:solidFill>
                <a:latin typeface="Noto Sans Light" panose="020B0502040504020204" pitchFamily="34" charset="0"/>
              </a:rPr>
              <a:t>More frequent bettors across all categories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5D3D3-6B6B-26D3-2CE0-EF3233D40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22" y="2408110"/>
            <a:ext cx="5145859" cy="3430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84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9AE5A-7AAC-2773-ACFF-23A47936E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43CB335F-4941-5A0B-6906-FD05FBFB74FF}"/>
              </a:ext>
            </a:extLst>
          </p:cNvPr>
          <p:cNvSpPr txBox="1"/>
          <p:nvPr/>
        </p:nvSpPr>
        <p:spPr>
          <a:xfrm>
            <a:off x="790047" y="738800"/>
            <a:ext cx="995557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0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The Normalisation Paradox: Community vs Family</a:t>
            </a:r>
            <a:endParaRPr sz="40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C2527-04F0-7653-A945-6EBC53B96C5C}"/>
              </a:ext>
            </a:extLst>
          </p:cNvPr>
          <p:cNvSpPr txBox="1"/>
          <p:nvPr/>
        </p:nvSpPr>
        <p:spPr>
          <a:xfrm>
            <a:off x="790047" y="1661587"/>
            <a:ext cx="10692015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Community normalisation DECREASED: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Overall community normalisation score: 56.53 (2021) → 53.93 (2025) (p &lt; .001)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Sports betting seen as less normal and less part of SA</a:t>
            </a:r>
            <a:endParaRPr lang="en-AU" b="1" dirty="0">
              <a:solidFill>
                <a:srgbClr val="575756"/>
              </a:solidFill>
              <a:latin typeface="Noto Sans Light" panose="020B0502040504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BUT Family normalisation INCREASED: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Family-related normalisation showed consistent increases across waves (p &lt; .001)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Families more likely to engage in betting-related activities together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All family normalisation items moved toward greater acceptance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Key insight: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Public health messaging reaching community-level attitudes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Family context proving more resistant to change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Need targeted strategies for family environments</a:t>
            </a:r>
          </a:p>
        </p:txBody>
      </p:sp>
    </p:spTree>
    <p:extLst>
      <p:ext uri="{BB962C8B-B14F-4D97-AF65-F5344CB8AC3E}">
        <p14:creationId xmlns:p14="http://schemas.microsoft.com/office/powerpoint/2010/main" val="1879011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36914-34D0-0143-684E-9962C0EEA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9D55D0EC-17C9-3DD2-7D0C-34A048949953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Changing Attitudes Toward Children and Risk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86C074-1B03-03F9-57DB-BEBE1A743513}"/>
              </a:ext>
            </a:extLst>
          </p:cNvPr>
          <p:cNvSpPr txBox="1"/>
          <p:nvPr/>
        </p:nvSpPr>
        <p:spPr>
          <a:xfrm>
            <a:off x="790048" y="1328188"/>
            <a:ext cx="10904049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Privacy and protection somewhat increasing: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More agreement: "Keep betting conversations private from children" (increased across waves, p &lt; .05)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Less agreement: "It's OK if children see you betting" (decreased, p &lt; .05)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Belief that talking to children about gambling risks is important – </a:t>
            </a:r>
            <a:r>
              <a:rPr lang="en-AU" u="sng" dirty="0">
                <a:solidFill>
                  <a:srgbClr val="575756"/>
                </a:solidFill>
                <a:latin typeface="Noto Sans Light" panose="020B0502040504020204" pitchFamily="34" charset="0"/>
              </a:rPr>
              <a:t>slight</a:t>
            </a: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 increase (p &lt; .05)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ALL Irrational beliefs about betting rising markedly: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Overall irrational beliefs score increased consistently across all waves (p &lt; .001)“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>
                <a:solidFill>
                  <a:srgbClr val="575756"/>
                </a:solidFill>
                <a:latin typeface="Noto Sans Light" panose="020B0502040504020204" pitchFamily="34" charset="0"/>
              </a:rPr>
              <a:t>“When </a:t>
            </a: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I win, it's due to my skill and knowledge" – increased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"I can estimate true odds better than advertised odds" – increased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Key concern: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As more people bet, they increasingly attribute success to skill rather than chance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These beliefs strongly associated with problem gambling</a:t>
            </a:r>
          </a:p>
        </p:txBody>
      </p:sp>
    </p:spTree>
    <p:extLst>
      <p:ext uri="{BB962C8B-B14F-4D97-AF65-F5344CB8AC3E}">
        <p14:creationId xmlns:p14="http://schemas.microsoft.com/office/powerpoint/2010/main" val="347230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404C5-F992-EF9B-031D-3A71C2BCF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581511C9-B23D-8B23-E821-45F976C6883A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More Sports Watching in Social Settings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2E933-F554-D015-F67B-156897296486}"/>
              </a:ext>
            </a:extLst>
          </p:cNvPr>
          <p:cNvSpPr txBox="1"/>
          <p:nvPr/>
        </p:nvSpPr>
        <p:spPr>
          <a:xfrm>
            <a:off x="790049" y="1328187"/>
            <a:ext cx="6360446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Live venue attendance increased significantly (p &lt; .001)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4.77 times/year (2021) → 6.23 times/year (2025)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Watching with friends increased (p &lt; .001)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8.85 times/year (2021) → 10.24 times/year (2025)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Watching with family (incl. children) increased (p &lt; .001)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6.34 times/year (2021) → 7.6 times/year (2025)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Implication: </a:t>
            </a: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More exposure to betting at venues and in social contexts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06E2E-2BED-3AEA-1677-847E1850B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324" y="1328187"/>
            <a:ext cx="2783013" cy="5047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59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1BE2C-5671-BDA9-BB38-3A8C448ED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0A19A8D5-F067-8EC4-8493-1BD053C50CD5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Campaign Awareness and Perceptions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828FE-5169-F6EF-CD42-34BCF124BF58}"/>
              </a:ext>
            </a:extLst>
          </p:cNvPr>
          <p:cNvSpPr txBox="1"/>
          <p:nvPr/>
        </p:nvSpPr>
        <p:spPr>
          <a:xfrm>
            <a:off x="790048" y="1092051"/>
            <a:ext cx="6360446" cy="52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Campaign reach remained stable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31.0% aware in 2023 → 34.3% in 2025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Successfully targeting younger males (recall almost twice as high)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Message perceptions improved significantly (2023 → 2025)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Messages seen as clearer, more helpful, more relevant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Nearly all perception items increased (all p &lt; .05)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"Messages go too far" - no change (remains low agreement)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Key slogans recalled: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"Here for the Game not the Gambling" remains strongest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New "Don't let betting Spoil Sport" at 40% recall (first year)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575756"/>
                </a:solidFill>
                <a:latin typeface="Noto Sans Light" panose="020B0502040504020204" pitchFamily="34" charset="0"/>
              </a:rPr>
              <a:t>Sports club associations: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Recall of Crows and AUFC increased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75756"/>
                </a:solidFill>
                <a:latin typeface="Noto Sans Light" panose="020B0502040504020204" pitchFamily="34" charset="0"/>
              </a:rPr>
              <a:t>Thunderbirds added in 2025 (20.2% recall)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52634-9778-1006-6EDD-5C5447BD2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90" y="1021430"/>
            <a:ext cx="3005103" cy="5450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46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87856-EE88-0E72-00CD-AAC4DFE77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3063861C-91C8-83B3-4A66-5A83343B13C8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Campaign Driving Action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921EE-E020-0E7C-B142-5F9C17E542CE}"/>
              </a:ext>
            </a:extLst>
          </p:cNvPr>
          <p:cNvSpPr txBox="1"/>
          <p:nvPr/>
        </p:nvSpPr>
        <p:spPr>
          <a:xfrm>
            <a:off x="781859" y="1367948"/>
            <a:ext cx="4522931" cy="51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Major finding: Actions taken after exposure INCREASED significantly (2023 → 2025)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Visited campaign website – increased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Reflected on own gambling – increased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Talked to someone about the campaign – increased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What's NOT changing: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Reflecting on someone else's gambling – stable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Talking to someone about their gambling – stable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Interpretation: </a:t>
            </a: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Campaign prompting self-reflection and discussion, but not yet peer intervention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FD12C-351D-8E4C-8BA3-CD2340FE1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90" y="1144786"/>
            <a:ext cx="6887210" cy="4928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673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09748-227F-CD68-FEBB-BAE643C7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;p8">
            <a:extLst>
              <a:ext uri="{FF2B5EF4-FFF2-40B4-BE49-F238E27FC236}">
                <a16:creationId xmlns:a16="http://schemas.microsoft.com/office/drawing/2014/main" id="{50622D26-D1D1-BFE1-CB3F-372738E2ABCB}"/>
              </a:ext>
            </a:extLst>
          </p:cNvPr>
          <p:cNvSpPr txBox="1"/>
          <p:nvPr/>
        </p:nvSpPr>
        <p:spPr>
          <a:xfrm>
            <a:off x="790048" y="707330"/>
            <a:ext cx="91036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rgbClr val="1F4040"/>
                </a:solidFill>
                <a:latin typeface="Georgia" panose="02040502050405020303" pitchFamily="18" charset="0"/>
                <a:ea typeface="Roboto Condensed" panose="02000000000000000000" pitchFamily="2" charset="0"/>
                <a:cs typeface="Arial Narrow" panose="020B0604020202020204" pitchFamily="34" charset="0"/>
                <a:sym typeface="Montserrat"/>
              </a:rPr>
              <a:t>Where People See the Campaigns</a:t>
            </a:r>
            <a:endParaRPr sz="2800" b="1" dirty="0">
              <a:solidFill>
                <a:srgbClr val="1F4040"/>
              </a:solidFill>
              <a:latin typeface="Georgia" panose="02040502050405020303" pitchFamily="18" charset="0"/>
              <a:ea typeface="Roboto Condensed" panose="02000000000000000000" pitchFamily="2" charset="0"/>
              <a:cs typeface="Arial Narrow" panose="020B0604020202020204" pitchFamily="34" charset="0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D87731-C1F0-92AC-C578-53A82E776932}"/>
              </a:ext>
            </a:extLst>
          </p:cNvPr>
          <p:cNvSpPr txBox="1"/>
          <p:nvPr/>
        </p:nvSpPr>
        <p:spPr>
          <a:xfrm>
            <a:off x="781859" y="1367949"/>
            <a:ext cx="5185389" cy="455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TV exposure increased significantly (2023 → 2025)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Remains primary channel for campaign reach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Live sports grounds increased significantly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Aligns with increased live venue attendance overall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New campaign recall: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"Don't let betting Spoil Sport" at 40% recall (first year measured)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"Here for the Game not the Gambling" remains strongest at previous levels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575756"/>
                </a:solidFill>
                <a:latin typeface="Noto Sans Light" panose="020B0502040504020204" pitchFamily="34" charset="0"/>
              </a:rPr>
              <a:t>Strategic fit: </a:t>
            </a:r>
            <a:r>
              <a:rPr lang="en-AU" dirty="0">
                <a:solidFill>
                  <a:srgbClr val="575756"/>
                </a:solidFill>
                <a:latin typeface="Noto Sans Light" panose="020B0502040504020204" pitchFamily="34" charset="0"/>
              </a:rPr>
              <a:t>Campaign appearing where sports fans are watching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E4F6E-B337-AE69-4274-279594D5A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9819"/>
            <a:ext cx="5816222" cy="4102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220416"/>
      </p:ext>
    </p:extLst>
  </p:cSld>
  <p:clrMapOvr>
    <a:masterClrMapping/>
  </p:clrMapOvr>
</p:sld>
</file>

<file path=ppt/theme/theme1.xml><?xml version="1.0" encoding="utf-8"?>
<a:theme xmlns:a="http://schemas.openxmlformats.org/drawingml/2006/main" name="CQU-Theme1">
  <a:themeElements>
    <a:clrScheme name="Custom 2">
      <a:dk1>
        <a:srgbClr val="1F4040"/>
      </a:dk1>
      <a:lt1>
        <a:srgbClr val="FFFFFF"/>
      </a:lt1>
      <a:dk2>
        <a:srgbClr val="1F4040"/>
      </a:dk2>
      <a:lt2>
        <a:srgbClr val="C4D600"/>
      </a:lt2>
      <a:accent1>
        <a:srgbClr val="C7DB5C"/>
      </a:accent1>
      <a:accent2>
        <a:srgbClr val="1F4040"/>
      </a:accent2>
      <a:accent3>
        <a:srgbClr val="DFE99A"/>
      </a:accent3>
      <a:accent4>
        <a:srgbClr val="58595B"/>
      </a:accent4>
      <a:accent5>
        <a:srgbClr val="1F4040"/>
      </a:accent5>
      <a:accent6>
        <a:srgbClr val="C7DB5C"/>
      </a:accent6>
      <a:hlink>
        <a:srgbClr val="1F4040"/>
      </a:hlink>
      <a:folHlink>
        <a:srgbClr val="1F404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0" tIns="0" rIns="0" bIns="0" anchor="t" anchorCtr="0">
        <a:spAutoFit/>
      </a:bodyPr>
      <a:lstStyle>
        <a:defPPr algn="l">
          <a:lnSpc>
            <a:spcPts val="1500"/>
          </a:lnSpc>
          <a:spcAft>
            <a:spcPts val="1200"/>
          </a:spcAft>
          <a:defRPr sz="1200" dirty="0" err="1">
            <a:solidFill>
              <a:srgbClr val="575756"/>
            </a:solidFill>
            <a:effectLst/>
            <a:latin typeface="Noto Sans Light" panose="020B050204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_TEM_24005_PowerPoint Template_16x9 GEORGIA simplified version.pptx" id="{8DF6294F-0145-43D4-A622-F509A7230C76}" vid="{77947491-D7D7-4B24-851A-15A2BC1CD1BB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f8f24d-e058-483c-b07c-9a24153b6d65" xsi:nil="true"/>
    <lcf76f155ced4ddcb4097134ff3c332f xmlns="683c85ac-e0eb-494b-b20a-fda4b56d02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CEBF355E52C041939DC6226353DADF" ma:contentTypeVersion="13" ma:contentTypeDescription="Create a new document." ma:contentTypeScope="" ma:versionID="0f43480606653339040318933f44db90">
  <xsd:schema xmlns:xsd="http://www.w3.org/2001/XMLSchema" xmlns:xs="http://www.w3.org/2001/XMLSchema" xmlns:p="http://schemas.microsoft.com/office/2006/metadata/properties" xmlns:ns2="683c85ac-e0eb-494b-b20a-fda4b56d0289" xmlns:ns3="4df8f24d-e058-483c-b07c-9a24153b6d65" targetNamespace="http://schemas.microsoft.com/office/2006/metadata/properties" ma:root="true" ma:fieldsID="1d04fd6a8224721ccc7384063170c3fd" ns2:_="" ns3:_="">
    <xsd:import namespace="683c85ac-e0eb-494b-b20a-fda4b56d0289"/>
    <xsd:import namespace="4df8f24d-e058-483c-b07c-9a24153b6d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c85ac-e0eb-494b-b20a-fda4b56d0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e99e03c-8672-4a61-9af1-418ddf9c59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8f24d-e058-483c-b07c-9a24153b6d6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5a6c48c-82cb-48df-9e5f-d24c713ec2c7}" ma:internalName="TaxCatchAll" ma:showField="CatchAllData" ma:web="4df8f24d-e058-483c-b07c-9a24153b6d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7BA83C-BD5C-4153-AC9E-BDDFF9ED6640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23a8e03a-f540-46c0-adeb-6c3d8fada3ab"/>
    <ds:schemaRef ds:uri="294a9895-1d1d-4446-bf9d-6590381eaddb"/>
    <ds:schemaRef ds:uri="http://purl.org/dc/dcmitype/"/>
    <ds:schemaRef ds:uri="4df8f24d-e058-483c-b07c-9a24153b6d65"/>
    <ds:schemaRef ds:uri="683c85ac-e0eb-494b-b20a-fda4b56d0289"/>
  </ds:schemaRefs>
</ds:datastoreItem>
</file>

<file path=customXml/itemProps2.xml><?xml version="1.0" encoding="utf-8"?>
<ds:datastoreItem xmlns:ds="http://schemas.openxmlformats.org/officeDocument/2006/customXml" ds:itemID="{C162C77C-8695-43C5-84FF-02BBF2008D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792109-9FF6-4B00-914D-67DA24F00A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3c85ac-e0eb-494b-b20a-fda4b56d0289"/>
    <ds:schemaRef ds:uri="4df8f24d-e058-483c-b07c-9a24153b6d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8816c53-b0d3-4c1a-a10e-aa4784cf6e23}" enabled="1" method="Privileged" siteId="{fdade0c4-3fea-4320-ae53-1a1742aeff1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CQUniversity Powerpoint Template - 16x9 Short Version</Template>
  <TotalTime>355</TotalTime>
  <Words>1314</Words>
  <Application>Microsoft Office PowerPoint</Application>
  <PresentationFormat>Widescreen</PresentationFormat>
  <Paragraphs>149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Noto Sans ExtraBold</vt:lpstr>
      <vt:lpstr>Georgia</vt:lpstr>
      <vt:lpstr>Aptos</vt:lpstr>
      <vt:lpstr>Noto Sans Light</vt:lpstr>
      <vt:lpstr>Noto Sans Black</vt:lpstr>
      <vt:lpstr>Arial</vt:lpstr>
      <vt:lpstr>Noto Sans SemiBold</vt:lpstr>
      <vt:lpstr>CQU-Theme1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Browne</dc:creator>
  <cp:lastModifiedBy>Matthew Browne</cp:lastModifiedBy>
  <cp:revision>28</cp:revision>
  <dcterms:created xsi:type="dcterms:W3CDTF">2025-07-01T03:40:48Z</dcterms:created>
  <dcterms:modified xsi:type="dcterms:W3CDTF">2025-10-17T00:48:51Z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0x010100BDCEBF355E52C041939DC6226353DADF</vt:lpwstr>
  </property>
  <property fmtid="{D5CDD505-2E9C-101B-9397-08002B2CF9AE}" pid="3" name="MediaServiceImageTags">
    <vt:lpwstr/>
  </property>
</Properties>
</file>